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elegraf Bold" charset="1" panose="00000800000000000000"/>
      <p:regular r:id="rId16"/>
    </p:embeddedFont>
    <p:embeddedFont>
      <p:font typeface="Telegraf" charset="1" panose="00000500000000000000"/>
      <p:regular r:id="rId17"/>
    </p:embeddedFont>
    <p:embeddedFont>
      <p:font typeface="Poppins" charset="1" panose="00000500000000000000"/>
      <p:regular r:id="rId18"/>
    </p:embeddedFont>
    <p:embeddedFont>
      <p:font typeface="Akzidenz-Grotesk Bold" charset="1" panose="02000803050000020004"/>
      <p:regular r:id="rId19"/>
    </p:embeddedFont>
    <p:embeddedFont>
      <p:font typeface="Akzidenz-Grotesk" charset="1" panose="02000503030000020003"/>
      <p:regular r:id="rId20"/>
    </p:embeddedFont>
    <p:embeddedFont>
      <p:font typeface="Canva Sans Bold" charset="1" panose="020B0803030501040103"/>
      <p:regular r:id="rId21"/>
    </p:embeddedFont>
    <p:embeddedFont>
      <p:font typeface="Poppins Bold" charset="1" panose="00000800000000000000"/>
      <p:regular r:id="rId22"/>
    </p:embeddedFont>
    <p:embeddedFont>
      <p:font typeface="Shrikhand" charset="1" panose="02000000000000000000"/>
      <p:regular r:id="rId23"/>
    </p:embeddedFont>
    <p:embeddedFont>
      <p:font typeface="Cooper BT Bold Italics" charset="1" panose="0208080405030B090404"/>
      <p:regular r:id="rId24"/>
    </p:embeddedFont>
    <p:embeddedFont>
      <p:font typeface="Canva Sans Bold Italics" charset="1" panose="020B0803030501040103"/>
      <p:regular r:id="rId25"/>
    </p:embeddedFont>
    <p:embeddedFont>
      <p:font typeface="Source Serif Pro Bold" charset="1" panose="02040803050405020204"/>
      <p:regular r:id="rId26"/>
    </p:embeddedFont>
    <p:embeddedFont>
      <p:font typeface="PT Serif" charset="1" panose="020A0603040505020204"/>
      <p:regular r:id="rId27"/>
    </p:embeddedFont>
    <p:embeddedFont>
      <p:font typeface="Canva Sans" charset="1" panose="020B0503030501040103"/>
      <p:regular r:id="rId28"/>
    </p:embeddedFont>
    <p:embeddedFont>
      <p:font typeface="Open Sauce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1.png" Type="http://schemas.openxmlformats.org/officeDocument/2006/relationships/image"/><Relationship Id="rId4" Target="../media/image60.png" Type="http://schemas.openxmlformats.org/officeDocument/2006/relationships/image"/><Relationship Id="rId5" Target="../media/image61.jpeg" Type="http://schemas.openxmlformats.org/officeDocument/2006/relationships/image"/><Relationship Id="rId6" Target="../media/image62.jpeg" Type="http://schemas.openxmlformats.org/officeDocument/2006/relationships/image"/><Relationship Id="rId7" Target="../media/image63.jpeg" Type="http://schemas.openxmlformats.org/officeDocument/2006/relationships/image"/><Relationship Id="rId8" Target="../media/image64.jpeg" Type="http://schemas.openxmlformats.org/officeDocument/2006/relationships/image"/><Relationship Id="rId9" Target="../media/image6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.png" Type="http://schemas.openxmlformats.org/officeDocument/2006/relationships/image"/><Relationship Id="rId8" Target="../media/image11.jpe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0.pn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2" Target="../media/image6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11.jpe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11.jpeg" Type="http://schemas.openxmlformats.org/officeDocument/2006/relationships/image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1.png" Type="http://schemas.openxmlformats.org/officeDocument/2006/relationships/image"/><Relationship Id="rId8" Target="../media/image39.jpe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1.pn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1.pn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1.pn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1.pn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560433" y="629127"/>
            <a:ext cx="5482691" cy="54826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2478" y="0"/>
                  </a:moveTo>
                  <a:lnTo>
                    <a:pt x="780322" y="0"/>
                  </a:lnTo>
                  <a:cubicBezTo>
                    <a:pt x="798259" y="0"/>
                    <a:pt x="812800" y="14541"/>
                    <a:pt x="812800" y="32478"/>
                  </a:cubicBezTo>
                  <a:lnTo>
                    <a:pt x="812800" y="780322"/>
                  </a:lnTo>
                  <a:cubicBezTo>
                    <a:pt x="812800" y="798259"/>
                    <a:pt x="798259" y="812800"/>
                    <a:pt x="780322" y="812800"/>
                  </a:cubicBezTo>
                  <a:lnTo>
                    <a:pt x="32478" y="812800"/>
                  </a:lnTo>
                  <a:cubicBezTo>
                    <a:pt x="14541" y="812800"/>
                    <a:pt x="0" y="798259"/>
                    <a:pt x="0" y="780322"/>
                  </a:cubicBezTo>
                  <a:lnTo>
                    <a:pt x="0" y="32478"/>
                  </a:lnTo>
                  <a:cubicBezTo>
                    <a:pt x="0" y="14541"/>
                    <a:pt x="14541" y="0"/>
                    <a:pt x="32478" y="0"/>
                  </a:cubicBezTo>
                  <a:close/>
                </a:path>
              </a:pathLst>
            </a:custGeom>
            <a:blipFill>
              <a:blip r:embed="rId3"/>
              <a:stretch>
                <a:fillRect l="-11048" t="-62797" r="-1104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539143" y="6469016"/>
            <a:ext cx="10171240" cy="2425447"/>
          </a:xfrm>
          <a:custGeom>
            <a:avLst/>
            <a:gdLst/>
            <a:ahLst/>
            <a:cxnLst/>
            <a:rect r="r" b="b" t="t" l="l"/>
            <a:pathLst>
              <a:path h="2425447" w="10171240">
                <a:moveTo>
                  <a:pt x="0" y="0"/>
                </a:moveTo>
                <a:lnTo>
                  <a:pt x="10171240" y="0"/>
                </a:lnTo>
                <a:lnTo>
                  <a:pt x="10171240" y="2425447"/>
                </a:lnTo>
                <a:lnTo>
                  <a:pt x="0" y="2425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952" r="0" b="-14346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122543" y="1782502"/>
            <a:ext cx="3123844" cy="31238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9790" t="-18608" r="-75098" b="-5005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54889" y="5700259"/>
            <a:ext cx="6439873" cy="3753411"/>
            <a:chOff x="0" y="0"/>
            <a:chExt cx="997705" cy="581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7705" cy="581502"/>
            </a:xfrm>
            <a:custGeom>
              <a:avLst/>
              <a:gdLst/>
              <a:ahLst/>
              <a:cxnLst/>
              <a:rect r="r" b="b" t="t" l="l"/>
              <a:pathLst>
                <a:path h="581502" w="997705">
                  <a:moveTo>
                    <a:pt x="27650" y="0"/>
                  </a:moveTo>
                  <a:lnTo>
                    <a:pt x="970055" y="0"/>
                  </a:lnTo>
                  <a:cubicBezTo>
                    <a:pt x="985325" y="0"/>
                    <a:pt x="997705" y="12379"/>
                    <a:pt x="997705" y="27650"/>
                  </a:cubicBezTo>
                  <a:lnTo>
                    <a:pt x="997705" y="553851"/>
                  </a:lnTo>
                  <a:cubicBezTo>
                    <a:pt x="997705" y="569122"/>
                    <a:pt x="985325" y="581502"/>
                    <a:pt x="970055" y="581502"/>
                  </a:cubicBezTo>
                  <a:lnTo>
                    <a:pt x="27650" y="581502"/>
                  </a:lnTo>
                  <a:cubicBezTo>
                    <a:pt x="12379" y="581502"/>
                    <a:pt x="0" y="569122"/>
                    <a:pt x="0" y="553851"/>
                  </a:cubicBezTo>
                  <a:lnTo>
                    <a:pt x="0" y="27650"/>
                  </a:lnTo>
                  <a:cubicBezTo>
                    <a:pt x="0" y="12379"/>
                    <a:pt x="12379" y="0"/>
                    <a:pt x="2765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9762" r="0" b="-11257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05481" y="1597535"/>
            <a:ext cx="7414227" cy="403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9"/>
              </a:lnSpc>
            </a:pPr>
            <a:r>
              <a:rPr lang="en-US" sz="6574" spc="-29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Peranan &amp; Impak</a:t>
            </a:r>
          </a:p>
          <a:p>
            <a:pPr algn="l">
              <a:lnSpc>
                <a:spcPts val="7889"/>
              </a:lnSpc>
            </a:pPr>
            <a:r>
              <a:rPr lang="en-US" sz="6574" spc="-29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Seorang Guru Fizik</a:t>
            </a:r>
          </a:p>
          <a:p>
            <a:pPr algn="l">
              <a:lnSpc>
                <a:spcPts val="7889"/>
              </a:lnSpc>
            </a:pPr>
          </a:p>
          <a:p>
            <a:pPr algn="l">
              <a:lnSpc>
                <a:spcPts val="7889"/>
              </a:lnSpc>
            </a:pPr>
            <a:r>
              <a:rPr lang="en-US" sz="6574" spc="-2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Rasulan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11960" y="9002119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bm-3542@moe-dl.edu.my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23707" y="0"/>
                  </a:moveTo>
                  <a:lnTo>
                    <a:pt x="4792886" y="0"/>
                  </a:lnTo>
                  <a:cubicBezTo>
                    <a:pt x="4799173" y="0"/>
                    <a:pt x="4805203" y="2498"/>
                    <a:pt x="4809649" y="6944"/>
                  </a:cubicBezTo>
                  <a:cubicBezTo>
                    <a:pt x="4814095" y="11389"/>
                    <a:pt x="4816592" y="17419"/>
                    <a:pt x="4816592" y="23707"/>
                  </a:cubicBezTo>
                  <a:lnTo>
                    <a:pt x="4816592" y="2685627"/>
                  </a:lnTo>
                  <a:cubicBezTo>
                    <a:pt x="4816592" y="2698719"/>
                    <a:pt x="4805979" y="2709333"/>
                    <a:pt x="4792886" y="2709333"/>
                  </a:cubicBezTo>
                  <a:lnTo>
                    <a:pt x="23707" y="2709333"/>
                  </a:lnTo>
                  <a:cubicBezTo>
                    <a:pt x="10614" y="2709333"/>
                    <a:pt x="0" y="2698719"/>
                    <a:pt x="0" y="2685627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3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47624" y="964286"/>
            <a:ext cx="12990313" cy="6239552"/>
            <a:chOff x="0" y="0"/>
            <a:chExt cx="3421317" cy="16433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21317" cy="1643339"/>
            </a:xfrm>
            <a:custGeom>
              <a:avLst/>
              <a:gdLst/>
              <a:ahLst/>
              <a:cxnLst/>
              <a:rect r="r" b="b" t="t" l="l"/>
              <a:pathLst>
                <a:path h="1643339" w="3421317">
                  <a:moveTo>
                    <a:pt x="33375" y="0"/>
                  </a:moveTo>
                  <a:lnTo>
                    <a:pt x="3387942" y="0"/>
                  </a:lnTo>
                  <a:cubicBezTo>
                    <a:pt x="3396794" y="0"/>
                    <a:pt x="3405283" y="3516"/>
                    <a:pt x="3411542" y="9775"/>
                  </a:cubicBezTo>
                  <a:cubicBezTo>
                    <a:pt x="3417801" y="16034"/>
                    <a:pt x="3421317" y="24523"/>
                    <a:pt x="3421317" y="33375"/>
                  </a:cubicBezTo>
                  <a:lnTo>
                    <a:pt x="3421317" y="1609964"/>
                  </a:lnTo>
                  <a:cubicBezTo>
                    <a:pt x="3421317" y="1618816"/>
                    <a:pt x="3417801" y="1627305"/>
                    <a:pt x="3411542" y="1633563"/>
                  </a:cubicBezTo>
                  <a:cubicBezTo>
                    <a:pt x="3405283" y="1639822"/>
                    <a:pt x="3396794" y="1643339"/>
                    <a:pt x="3387942" y="1643339"/>
                  </a:cubicBezTo>
                  <a:lnTo>
                    <a:pt x="33375" y="1643339"/>
                  </a:lnTo>
                  <a:cubicBezTo>
                    <a:pt x="24523" y="1643339"/>
                    <a:pt x="16034" y="1639822"/>
                    <a:pt x="9775" y="1633563"/>
                  </a:cubicBezTo>
                  <a:cubicBezTo>
                    <a:pt x="3516" y="1627305"/>
                    <a:pt x="0" y="1618816"/>
                    <a:pt x="0" y="1609964"/>
                  </a:cubicBezTo>
                  <a:lnTo>
                    <a:pt x="0" y="33375"/>
                  </a:lnTo>
                  <a:cubicBezTo>
                    <a:pt x="0" y="24523"/>
                    <a:pt x="3516" y="16034"/>
                    <a:pt x="9775" y="9775"/>
                  </a:cubicBezTo>
                  <a:cubicBezTo>
                    <a:pt x="16034" y="3516"/>
                    <a:pt x="24523" y="0"/>
                    <a:pt x="33375" y="0"/>
                  </a:cubicBez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3421317" cy="1710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590198"/>
            <a:ext cx="3149485" cy="1598366"/>
            <a:chOff x="0" y="0"/>
            <a:chExt cx="829494" cy="4209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9494" cy="420969"/>
            </a:xfrm>
            <a:custGeom>
              <a:avLst/>
              <a:gdLst/>
              <a:ahLst/>
              <a:cxnLst/>
              <a:rect r="r" b="b" t="t" l="l"/>
              <a:pathLst>
                <a:path h="420969" w="829494">
                  <a:moveTo>
                    <a:pt x="137657" y="0"/>
                  </a:moveTo>
                  <a:lnTo>
                    <a:pt x="691837" y="0"/>
                  </a:lnTo>
                  <a:cubicBezTo>
                    <a:pt x="767863" y="0"/>
                    <a:pt x="829494" y="61631"/>
                    <a:pt x="829494" y="137657"/>
                  </a:cubicBezTo>
                  <a:lnTo>
                    <a:pt x="829494" y="283312"/>
                  </a:lnTo>
                  <a:cubicBezTo>
                    <a:pt x="829494" y="359338"/>
                    <a:pt x="767863" y="420969"/>
                    <a:pt x="691837" y="420969"/>
                  </a:cubicBezTo>
                  <a:lnTo>
                    <a:pt x="137657" y="420969"/>
                  </a:lnTo>
                  <a:cubicBezTo>
                    <a:pt x="61631" y="420969"/>
                    <a:pt x="0" y="359338"/>
                    <a:pt x="0" y="283312"/>
                  </a:cubicBezTo>
                  <a:lnTo>
                    <a:pt x="0" y="137657"/>
                  </a:lnTo>
                  <a:cubicBezTo>
                    <a:pt x="0" y="61631"/>
                    <a:pt x="61631" y="0"/>
                    <a:pt x="1376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29494" cy="487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4699" y="3350488"/>
            <a:ext cx="1917488" cy="2734386"/>
          </a:xfrm>
          <a:custGeom>
            <a:avLst/>
            <a:gdLst/>
            <a:ahLst/>
            <a:cxnLst/>
            <a:rect r="r" b="b" t="t" l="l"/>
            <a:pathLst>
              <a:path h="2734386" w="1917488">
                <a:moveTo>
                  <a:pt x="0" y="0"/>
                </a:moveTo>
                <a:lnTo>
                  <a:pt x="1917488" y="0"/>
                </a:lnTo>
                <a:lnTo>
                  <a:pt x="1917488" y="2734386"/>
                </a:lnTo>
                <a:lnTo>
                  <a:pt x="0" y="2734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5481" y="7203837"/>
            <a:ext cx="1871399" cy="2702382"/>
          </a:xfrm>
          <a:custGeom>
            <a:avLst/>
            <a:gdLst/>
            <a:ahLst/>
            <a:cxnLst/>
            <a:rect r="r" b="b" t="t" l="l"/>
            <a:pathLst>
              <a:path h="2702382" w="1871399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793639" y="7203837"/>
            <a:ext cx="1871399" cy="2702382"/>
          </a:xfrm>
          <a:custGeom>
            <a:avLst/>
            <a:gdLst/>
            <a:ahLst/>
            <a:cxnLst/>
            <a:rect r="r" b="b" t="t" l="l"/>
            <a:pathLst>
              <a:path h="2702382" w="1871399">
                <a:moveTo>
                  <a:pt x="0" y="0"/>
                </a:moveTo>
                <a:lnTo>
                  <a:pt x="1871400" y="0"/>
                </a:lnTo>
                <a:lnTo>
                  <a:pt x="1871400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22215" y="7203837"/>
            <a:ext cx="1871399" cy="2702382"/>
          </a:xfrm>
          <a:custGeom>
            <a:avLst/>
            <a:gdLst/>
            <a:ahLst/>
            <a:cxnLst/>
            <a:rect r="r" b="b" t="t" l="l"/>
            <a:pathLst>
              <a:path h="2702382" w="1871399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650791" y="7203837"/>
            <a:ext cx="1871399" cy="2702382"/>
          </a:xfrm>
          <a:custGeom>
            <a:avLst/>
            <a:gdLst/>
            <a:ahLst/>
            <a:cxnLst/>
            <a:rect r="r" b="b" t="t" l="l"/>
            <a:pathLst>
              <a:path h="2702382" w="1871399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579367" y="7203837"/>
            <a:ext cx="1871399" cy="2702382"/>
          </a:xfrm>
          <a:custGeom>
            <a:avLst/>
            <a:gdLst/>
            <a:ahLst/>
            <a:cxnLst/>
            <a:rect r="r" b="b" t="t" l="l"/>
            <a:pathLst>
              <a:path h="2702382" w="1871399">
                <a:moveTo>
                  <a:pt x="0" y="0"/>
                </a:moveTo>
                <a:lnTo>
                  <a:pt x="1871399" y="0"/>
                </a:lnTo>
                <a:lnTo>
                  <a:pt x="1871399" y="2702382"/>
                </a:lnTo>
                <a:lnTo>
                  <a:pt x="0" y="27023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91247" y="1932582"/>
            <a:ext cx="2824390" cy="82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6"/>
              </a:lnSpc>
            </a:pPr>
            <a:r>
              <a:rPr lang="en-US" sz="4904" spc="-2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Anugerah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69049" y="1349693"/>
            <a:ext cx="1214746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Peratusan A Tertinggi SP015 Peringkat Kebangsaan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69049" y="5508256"/>
            <a:ext cx="1214746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Pensyarah Terbaik Peringkat Kolej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2023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69049" y="3430428"/>
            <a:ext cx="1214746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e-Penilaian Pelajar Tertinggi Peringkat Kolej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23832" y="7490149"/>
            <a:ext cx="6714635" cy="2072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Kain batik corak berseri,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Dijahit rapi tangan sendiri.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Hati tenang rasa dihargai,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Sudi mendengar, terima kasih diberi.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6839" y="-307687"/>
            <a:ext cx="19181677" cy="10902374"/>
            <a:chOff x="0" y="0"/>
            <a:chExt cx="5051964" cy="28714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1965" cy="2871407"/>
            </a:xfrm>
            <a:custGeom>
              <a:avLst/>
              <a:gdLst/>
              <a:ahLst/>
              <a:cxnLst/>
              <a:rect r="r" b="b" t="t" l="l"/>
              <a:pathLst>
                <a:path h="2871407" w="5051965">
                  <a:moveTo>
                    <a:pt x="22602" y="0"/>
                  </a:moveTo>
                  <a:lnTo>
                    <a:pt x="5029362" y="0"/>
                  </a:lnTo>
                  <a:cubicBezTo>
                    <a:pt x="5035357" y="0"/>
                    <a:pt x="5041106" y="2381"/>
                    <a:pt x="5045344" y="6620"/>
                  </a:cubicBezTo>
                  <a:cubicBezTo>
                    <a:pt x="5049583" y="10859"/>
                    <a:pt x="5051965" y="16608"/>
                    <a:pt x="5051965" y="22602"/>
                  </a:cubicBezTo>
                  <a:lnTo>
                    <a:pt x="5051965" y="2848805"/>
                  </a:lnTo>
                  <a:cubicBezTo>
                    <a:pt x="5051965" y="2854800"/>
                    <a:pt x="5049583" y="2860548"/>
                    <a:pt x="5045344" y="2864787"/>
                  </a:cubicBezTo>
                  <a:cubicBezTo>
                    <a:pt x="5041106" y="2869026"/>
                    <a:pt x="5035357" y="2871407"/>
                    <a:pt x="5029362" y="2871407"/>
                  </a:cubicBezTo>
                  <a:lnTo>
                    <a:pt x="22602" y="2871407"/>
                  </a:lnTo>
                  <a:cubicBezTo>
                    <a:pt x="16608" y="2871407"/>
                    <a:pt x="10859" y="2869026"/>
                    <a:pt x="6620" y="2864787"/>
                  </a:cubicBezTo>
                  <a:cubicBezTo>
                    <a:pt x="2381" y="2860548"/>
                    <a:pt x="0" y="2854800"/>
                    <a:pt x="0" y="2848805"/>
                  </a:cubicBezTo>
                  <a:lnTo>
                    <a:pt x="0" y="22602"/>
                  </a:lnTo>
                  <a:cubicBezTo>
                    <a:pt x="0" y="16608"/>
                    <a:pt x="2381" y="10859"/>
                    <a:pt x="6620" y="6620"/>
                  </a:cubicBezTo>
                  <a:cubicBezTo>
                    <a:pt x="10859" y="2381"/>
                    <a:pt x="16608" y="0"/>
                    <a:pt x="22602" y="0"/>
                  </a:cubicBez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1964" cy="2909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738882"/>
            <a:ext cx="1091285" cy="1091285"/>
          </a:xfrm>
          <a:custGeom>
            <a:avLst/>
            <a:gdLst/>
            <a:ahLst/>
            <a:cxnLst/>
            <a:rect r="r" b="b" t="t" l="l"/>
            <a:pathLst>
              <a:path h="1091285" w="1091285">
                <a:moveTo>
                  <a:pt x="0" y="0"/>
                </a:moveTo>
                <a:lnTo>
                  <a:pt x="1091285" y="0"/>
                </a:lnTo>
                <a:lnTo>
                  <a:pt x="1091285" y="1091286"/>
                </a:lnTo>
                <a:lnTo>
                  <a:pt x="0" y="1091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49327" y="1921312"/>
            <a:ext cx="1411073" cy="1926380"/>
          </a:xfrm>
          <a:custGeom>
            <a:avLst/>
            <a:gdLst/>
            <a:ahLst/>
            <a:cxnLst/>
            <a:rect r="r" b="b" t="t" l="l"/>
            <a:pathLst>
              <a:path h="1926380" w="1411073">
                <a:moveTo>
                  <a:pt x="0" y="0"/>
                </a:moveTo>
                <a:lnTo>
                  <a:pt x="1411074" y="0"/>
                </a:lnTo>
                <a:lnTo>
                  <a:pt x="1411074" y="1926380"/>
                </a:lnTo>
                <a:lnTo>
                  <a:pt x="0" y="1926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903967" y="4854688"/>
            <a:ext cx="3952926" cy="1850718"/>
            <a:chOff x="0" y="0"/>
            <a:chExt cx="5270568" cy="24676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70568" cy="2467624"/>
            </a:xfrm>
            <a:custGeom>
              <a:avLst/>
              <a:gdLst/>
              <a:ahLst/>
              <a:cxnLst/>
              <a:rect r="r" b="b" t="t" l="l"/>
              <a:pathLst>
                <a:path h="2467624" w="5270568">
                  <a:moveTo>
                    <a:pt x="0" y="0"/>
                  </a:moveTo>
                  <a:lnTo>
                    <a:pt x="5270568" y="0"/>
                  </a:lnTo>
                  <a:lnTo>
                    <a:pt x="5270568" y="2467624"/>
                  </a:lnTo>
                  <a:lnTo>
                    <a:pt x="0" y="2467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5728" r="-185684" b="-484461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42239" y="300030"/>
              <a:ext cx="5028329" cy="1914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44"/>
                </a:lnSpc>
                <a:spcBef>
                  <a:spcPct val="0"/>
                </a:spcBef>
              </a:pPr>
              <a:r>
                <a:rPr lang="en-US" b="true" sz="2744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7:</a:t>
              </a:r>
            </a:p>
            <a:p>
              <a:pPr algn="l">
                <a:lnSpc>
                  <a:spcPts val="2744"/>
                </a:lnSpc>
                <a:spcBef>
                  <a:spcPct val="0"/>
                </a:spcBef>
              </a:pPr>
              <a:r>
                <a:rPr lang="en-US" sz="2744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Memanfaatkan ICT bagi meningkatkan kualiti pembelajaran di Malaysia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88099" y="6201786"/>
            <a:ext cx="1753436" cy="1664170"/>
          </a:xfrm>
          <a:custGeom>
            <a:avLst/>
            <a:gdLst/>
            <a:ahLst/>
            <a:cxnLst/>
            <a:rect r="r" b="b" t="t" l="l"/>
            <a:pathLst>
              <a:path h="1664170" w="1753436">
                <a:moveTo>
                  <a:pt x="0" y="0"/>
                </a:moveTo>
                <a:lnTo>
                  <a:pt x="1753435" y="0"/>
                </a:lnTo>
                <a:lnTo>
                  <a:pt x="1753435" y="1664170"/>
                </a:lnTo>
                <a:lnTo>
                  <a:pt x="0" y="1664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73037" y="6201786"/>
            <a:ext cx="2248878" cy="1664170"/>
          </a:xfrm>
          <a:custGeom>
            <a:avLst/>
            <a:gdLst/>
            <a:ahLst/>
            <a:cxnLst/>
            <a:rect r="r" b="b" t="t" l="l"/>
            <a:pathLst>
              <a:path h="1664170" w="2248878">
                <a:moveTo>
                  <a:pt x="0" y="0"/>
                </a:moveTo>
                <a:lnTo>
                  <a:pt x="2248878" y="0"/>
                </a:lnTo>
                <a:lnTo>
                  <a:pt x="2248878" y="1664170"/>
                </a:lnTo>
                <a:lnTo>
                  <a:pt x="0" y="16641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88099" y="8158765"/>
            <a:ext cx="4573931" cy="130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7"/>
              </a:lnSpc>
            </a:pPr>
            <a:r>
              <a:rPr lang="en-US" sz="5007" b="true">
                <a:solidFill>
                  <a:srgbClr val="F7DAD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Differentiated </a:t>
            </a:r>
          </a:p>
          <a:p>
            <a:pPr algn="l">
              <a:lnSpc>
                <a:spcPts val="5007"/>
              </a:lnSpc>
            </a:pPr>
            <a:r>
              <a:rPr lang="en-US" sz="5007" b="true">
                <a:solidFill>
                  <a:srgbClr val="FF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Learning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695379" y="6948157"/>
            <a:ext cx="3768277" cy="1821913"/>
            <a:chOff x="0" y="0"/>
            <a:chExt cx="5024369" cy="24292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24369" cy="2429217"/>
            </a:xfrm>
            <a:custGeom>
              <a:avLst/>
              <a:gdLst/>
              <a:ahLst/>
              <a:cxnLst/>
              <a:rect r="r" b="b" t="t" l="l"/>
              <a:pathLst>
                <a:path h="2429217" w="5024369">
                  <a:moveTo>
                    <a:pt x="0" y="0"/>
                  </a:moveTo>
                  <a:lnTo>
                    <a:pt x="5024369" y="0"/>
                  </a:lnTo>
                  <a:lnTo>
                    <a:pt x="5024369" y="2429217"/>
                  </a:lnTo>
                  <a:lnTo>
                    <a:pt x="0" y="2429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5284" r="-185684" b="-47560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30923" y="257470"/>
              <a:ext cx="4793446" cy="1961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2"/>
                </a:lnSpc>
                <a:spcBef>
                  <a:spcPct val="0"/>
                </a:spcBef>
              </a:pPr>
              <a:r>
                <a:rPr lang="en-US" b="true" sz="2282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1:</a:t>
              </a:r>
            </a:p>
            <a:p>
              <a:pPr algn="l">
                <a:lnSpc>
                  <a:spcPts val="2282"/>
                </a:lnSpc>
                <a:spcBef>
                  <a:spcPct val="0"/>
                </a:spcBef>
              </a:pPr>
              <a:r>
                <a:rPr lang="en-US" sz="228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Menyediakan kesamarataan akses kepada pendidikan berkualiti bertaraf antarabangsa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395871" y="3246675"/>
            <a:ext cx="6969117" cy="1419115"/>
          </a:xfrm>
          <a:custGeom>
            <a:avLst/>
            <a:gdLst/>
            <a:ahLst/>
            <a:cxnLst/>
            <a:rect r="r" b="b" t="t" l="l"/>
            <a:pathLst>
              <a:path h="1419115" w="6969117">
                <a:moveTo>
                  <a:pt x="0" y="0"/>
                </a:moveTo>
                <a:lnTo>
                  <a:pt x="6969117" y="0"/>
                </a:lnTo>
                <a:lnTo>
                  <a:pt x="6969117" y="1419114"/>
                </a:lnTo>
                <a:lnTo>
                  <a:pt x="0" y="14191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402732" y="1578412"/>
            <a:ext cx="7962257" cy="149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2:  </a:t>
            </a:r>
            <a:r>
              <a:rPr lang="en-US" b="true" sz="4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Meningkatkan prestasi murid.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19985" y="1778437"/>
            <a:ext cx="2310158" cy="109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Peranan </a:t>
            </a:r>
          </a:p>
          <a:p>
            <a:pPr algn="l">
              <a:lnSpc>
                <a:spcPts val="4275"/>
              </a:lnSpc>
            </a:pPr>
            <a:r>
              <a:rPr lang="en-US" sz="4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saya?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9885" y="3294300"/>
            <a:ext cx="4881403" cy="888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sz="6755">
                <a:solidFill>
                  <a:srgbClr val="ED211D"/>
                </a:solidFill>
                <a:latin typeface="Shrikhand"/>
                <a:ea typeface="Shrikhand"/>
                <a:cs typeface="Shrikhand"/>
                <a:sym typeface="Shrikhand"/>
              </a:rPr>
              <a:t>MOTIVASI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9885" y="3946534"/>
            <a:ext cx="8102847" cy="219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Teori P</a:t>
            </a: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enentuan Kendiri oleh Deci &amp; Ryan (SDT)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Kerangka Pemikiran Berkembang oleh Carol Dweck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860857" y="6887472"/>
            <a:ext cx="4039146" cy="2677880"/>
            <a:chOff x="0" y="0"/>
            <a:chExt cx="5385528" cy="357050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385528" cy="2544662"/>
            </a:xfrm>
            <a:custGeom>
              <a:avLst/>
              <a:gdLst/>
              <a:ahLst/>
              <a:cxnLst/>
              <a:rect r="r" b="b" t="t" l="l"/>
              <a:pathLst>
                <a:path h="2544662" w="5385528">
                  <a:moveTo>
                    <a:pt x="0" y="0"/>
                  </a:moveTo>
                  <a:lnTo>
                    <a:pt x="5385528" y="0"/>
                  </a:lnTo>
                  <a:lnTo>
                    <a:pt x="5385528" y="2544662"/>
                  </a:lnTo>
                  <a:lnTo>
                    <a:pt x="0" y="2544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0" y="2439887"/>
              <a:ext cx="5385528" cy="1130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73"/>
                </a:lnSpc>
              </a:pPr>
              <a:r>
                <a:rPr lang="en-US" sz="5052" b="true">
                  <a:solidFill>
                    <a:srgbClr val="FCE02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Gamification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695379" y="6235962"/>
            <a:ext cx="3768277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1: PPPM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6839" y="-307687"/>
            <a:ext cx="19181677" cy="10902374"/>
            <a:chOff x="0" y="0"/>
            <a:chExt cx="5051964" cy="28714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1965" cy="2871407"/>
            </a:xfrm>
            <a:custGeom>
              <a:avLst/>
              <a:gdLst/>
              <a:ahLst/>
              <a:cxnLst/>
              <a:rect r="r" b="b" t="t" l="l"/>
              <a:pathLst>
                <a:path h="2871407" w="5051965">
                  <a:moveTo>
                    <a:pt x="22602" y="0"/>
                  </a:moveTo>
                  <a:lnTo>
                    <a:pt x="5029362" y="0"/>
                  </a:lnTo>
                  <a:cubicBezTo>
                    <a:pt x="5035357" y="0"/>
                    <a:pt x="5041106" y="2381"/>
                    <a:pt x="5045344" y="6620"/>
                  </a:cubicBezTo>
                  <a:cubicBezTo>
                    <a:pt x="5049583" y="10859"/>
                    <a:pt x="5051965" y="16608"/>
                    <a:pt x="5051965" y="22602"/>
                  </a:cubicBezTo>
                  <a:lnTo>
                    <a:pt x="5051965" y="2848805"/>
                  </a:lnTo>
                  <a:cubicBezTo>
                    <a:pt x="5051965" y="2854800"/>
                    <a:pt x="5049583" y="2860548"/>
                    <a:pt x="5045344" y="2864787"/>
                  </a:cubicBezTo>
                  <a:cubicBezTo>
                    <a:pt x="5041106" y="2869026"/>
                    <a:pt x="5035357" y="2871407"/>
                    <a:pt x="5029362" y="2871407"/>
                  </a:cubicBezTo>
                  <a:lnTo>
                    <a:pt x="22602" y="2871407"/>
                  </a:lnTo>
                  <a:cubicBezTo>
                    <a:pt x="16608" y="2871407"/>
                    <a:pt x="10859" y="2869026"/>
                    <a:pt x="6620" y="2864787"/>
                  </a:cubicBezTo>
                  <a:cubicBezTo>
                    <a:pt x="2381" y="2860548"/>
                    <a:pt x="0" y="2854800"/>
                    <a:pt x="0" y="2848805"/>
                  </a:cubicBezTo>
                  <a:lnTo>
                    <a:pt x="0" y="22602"/>
                  </a:lnTo>
                  <a:cubicBezTo>
                    <a:pt x="0" y="16608"/>
                    <a:pt x="2381" y="10859"/>
                    <a:pt x="6620" y="6620"/>
                  </a:cubicBezTo>
                  <a:cubicBezTo>
                    <a:pt x="10859" y="2381"/>
                    <a:pt x="16608" y="0"/>
                    <a:pt x="22602" y="0"/>
                  </a:cubicBez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1964" cy="2909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578412"/>
            <a:ext cx="15630525" cy="67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2: </a:t>
            </a:r>
            <a:r>
              <a:rPr lang="en-US" b="true" sz="36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Meningkatkan prestasi murid.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637368" y="2485848"/>
            <a:ext cx="5630585" cy="7155535"/>
          </a:xfrm>
          <a:custGeom>
            <a:avLst/>
            <a:gdLst/>
            <a:ahLst/>
            <a:cxnLst/>
            <a:rect r="r" b="b" t="t" l="l"/>
            <a:pathLst>
              <a:path h="7155535" w="5630585">
                <a:moveTo>
                  <a:pt x="0" y="0"/>
                </a:moveTo>
                <a:lnTo>
                  <a:pt x="5630585" y="0"/>
                </a:lnTo>
                <a:lnTo>
                  <a:pt x="5630585" y="7155535"/>
                </a:lnTo>
                <a:lnTo>
                  <a:pt x="0" y="7155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07574" y="2514422"/>
            <a:ext cx="5873430" cy="7155535"/>
          </a:xfrm>
          <a:custGeom>
            <a:avLst/>
            <a:gdLst/>
            <a:ahLst/>
            <a:cxnLst/>
            <a:rect r="r" b="b" t="t" l="l"/>
            <a:pathLst>
              <a:path h="7155535" w="5873430">
                <a:moveTo>
                  <a:pt x="0" y="0"/>
                </a:moveTo>
                <a:lnTo>
                  <a:pt x="5873430" y="0"/>
                </a:lnTo>
                <a:lnTo>
                  <a:pt x="5873430" y="7155536"/>
                </a:lnTo>
                <a:lnTo>
                  <a:pt x="0" y="715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4715" y="2196082"/>
            <a:ext cx="1091285" cy="1091285"/>
          </a:xfrm>
          <a:custGeom>
            <a:avLst/>
            <a:gdLst/>
            <a:ahLst/>
            <a:cxnLst/>
            <a:rect r="r" b="b" t="t" l="l"/>
            <a:pathLst>
              <a:path h="1091285" w="1091285">
                <a:moveTo>
                  <a:pt x="0" y="0"/>
                </a:moveTo>
                <a:lnTo>
                  <a:pt x="1091285" y="0"/>
                </a:lnTo>
                <a:lnTo>
                  <a:pt x="1091285" y="1091286"/>
                </a:lnTo>
                <a:lnTo>
                  <a:pt x="0" y="1091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26000" y="2235637"/>
            <a:ext cx="2310158" cy="109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Peranan </a:t>
            </a:r>
          </a:p>
          <a:p>
            <a:pPr algn="l">
              <a:lnSpc>
                <a:spcPts val="4275"/>
              </a:lnSpc>
            </a:pPr>
            <a:r>
              <a:rPr lang="en-US" sz="4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saya?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857862" y="3600238"/>
            <a:ext cx="5455644" cy="6041145"/>
          </a:xfrm>
          <a:custGeom>
            <a:avLst/>
            <a:gdLst/>
            <a:ahLst/>
            <a:cxnLst/>
            <a:rect r="r" b="b" t="t" l="l"/>
            <a:pathLst>
              <a:path h="6041145" w="5455644">
                <a:moveTo>
                  <a:pt x="0" y="0"/>
                </a:moveTo>
                <a:lnTo>
                  <a:pt x="5455644" y="0"/>
                </a:lnTo>
                <a:lnTo>
                  <a:pt x="5455644" y="6041145"/>
                </a:lnTo>
                <a:lnTo>
                  <a:pt x="0" y="6041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361" t="-68015" r="-16231" b="-94793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637368" y="7909607"/>
            <a:ext cx="2289636" cy="1348693"/>
            <a:chOff x="0" y="0"/>
            <a:chExt cx="3052847" cy="17982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52847" cy="1798257"/>
            </a:xfrm>
            <a:custGeom>
              <a:avLst/>
              <a:gdLst/>
              <a:ahLst/>
              <a:cxnLst/>
              <a:rect r="r" b="b" t="t" l="l"/>
              <a:pathLst>
                <a:path h="1798257" w="3052847">
                  <a:moveTo>
                    <a:pt x="0" y="0"/>
                  </a:moveTo>
                  <a:lnTo>
                    <a:pt x="3052847" y="0"/>
                  </a:lnTo>
                  <a:lnTo>
                    <a:pt x="3052847" y="1798257"/>
                  </a:lnTo>
                  <a:lnTo>
                    <a:pt x="0" y="1798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0191" r="-185684" b="-374806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40311" y="206535"/>
              <a:ext cx="2912536" cy="1407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3: </a:t>
              </a:r>
            </a:p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Melahirkan rakyat Malaysia dengan penghayatan nilai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6839" y="-307687"/>
            <a:ext cx="19181677" cy="10902374"/>
            <a:chOff x="0" y="0"/>
            <a:chExt cx="5051964" cy="28714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1965" cy="2871407"/>
            </a:xfrm>
            <a:custGeom>
              <a:avLst/>
              <a:gdLst/>
              <a:ahLst/>
              <a:cxnLst/>
              <a:rect r="r" b="b" t="t" l="l"/>
              <a:pathLst>
                <a:path h="2871407" w="5051965">
                  <a:moveTo>
                    <a:pt x="22602" y="0"/>
                  </a:moveTo>
                  <a:lnTo>
                    <a:pt x="5029362" y="0"/>
                  </a:lnTo>
                  <a:cubicBezTo>
                    <a:pt x="5035357" y="0"/>
                    <a:pt x="5041106" y="2381"/>
                    <a:pt x="5045344" y="6620"/>
                  </a:cubicBezTo>
                  <a:cubicBezTo>
                    <a:pt x="5049583" y="10859"/>
                    <a:pt x="5051965" y="16608"/>
                    <a:pt x="5051965" y="22602"/>
                  </a:cubicBezTo>
                  <a:lnTo>
                    <a:pt x="5051965" y="2848805"/>
                  </a:lnTo>
                  <a:cubicBezTo>
                    <a:pt x="5051965" y="2854800"/>
                    <a:pt x="5049583" y="2860548"/>
                    <a:pt x="5045344" y="2864787"/>
                  </a:cubicBezTo>
                  <a:cubicBezTo>
                    <a:pt x="5041106" y="2869026"/>
                    <a:pt x="5035357" y="2871407"/>
                    <a:pt x="5029362" y="2871407"/>
                  </a:cubicBezTo>
                  <a:lnTo>
                    <a:pt x="22602" y="2871407"/>
                  </a:lnTo>
                  <a:cubicBezTo>
                    <a:pt x="16608" y="2871407"/>
                    <a:pt x="10859" y="2869026"/>
                    <a:pt x="6620" y="2864787"/>
                  </a:cubicBezTo>
                  <a:cubicBezTo>
                    <a:pt x="2381" y="2860548"/>
                    <a:pt x="0" y="2854800"/>
                    <a:pt x="0" y="2848805"/>
                  </a:cubicBezTo>
                  <a:lnTo>
                    <a:pt x="0" y="22602"/>
                  </a:lnTo>
                  <a:cubicBezTo>
                    <a:pt x="0" y="16608"/>
                    <a:pt x="2381" y="10859"/>
                    <a:pt x="6620" y="6620"/>
                  </a:cubicBezTo>
                  <a:cubicBezTo>
                    <a:pt x="10859" y="2381"/>
                    <a:pt x="16608" y="0"/>
                    <a:pt x="22602" y="0"/>
                  </a:cubicBez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1964" cy="2909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126029"/>
            <a:ext cx="935996" cy="935996"/>
          </a:xfrm>
          <a:custGeom>
            <a:avLst/>
            <a:gdLst/>
            <a:ahLst/>
            <a:cxnLst/>
            <a:rect r="r" b="b" t="t" l="l"/>
            <a:pathLst>
              <a:path h="935996" w="935996">
                <a:moveTo>
                  <a:pt x="0" y="0"/>
                </a:moveTo>
                <a:lnTo>
                  <a:pt x="935996" y="0"/>
                </a:lnTo>
                <a:lnTo>
                  <a:pt x="935996" y="935996"/>
                </a:lnTo>
                <a:lnTo>
                  <a:pt x="0" y="935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1921312"/>
            <a:ext cx="8632763" cy="5158919"/>
          </a:xfrm>
          <a:custGeom>
            <a:avLst/>
            <a:gdLst/>
            <a:ahLst/>
            <a:cxnLst/>
            <a:rect r="r" b="b" t="t" l="l"/>
            <a:pathLst>
              <a:path h="5158919" w="8632763">
                <a:moveTo>
                  <a:pt x="0" y="0"/>
                </a:moveTo>
                <a:lnTo>
                  <a:pt x="8632763" y="0"/>
                </a:lnTo>
                <a:lnTo>
                  <a:pt x="8632763" y="5158919"/>
                </a:lnTo>
                <a:lnTo>
                  <a:pt x="0" y="5158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606987"/>
            <a:ext cx="1563052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2: 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Meningkatkan prestasi murid.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9872" y="2202229"/>
            <a:ext cx="1402626" cy="93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6"/>
              </a:lnSpc>
            </a:pPr>
            <a:r>
              <a:rPr lang="en-US" sz="366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Impak</a:t>
            </a:r>
          </a:p>
          <a:p>
            <a:pPr algn="l">
              <a:lnSpc>
                <a:spcPts val="3666"/>
              </a:lnSpc>
            </a:pPr>
            <a:r>
              <a:rPr lang="en-US" sz="366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saya?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603382" y="7575531"/>
            <a:ext cx="3173382" cy="1668903"/>
            <a:chOff x="0" y="0"/>
            <a:chExt cx="4231176" cy="22252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31176" cy="2225204"/>
            </a:xfrm>
            <a:custGeom>
              <a:avLst/>
              <a:gdLst/>
              <a:ahLst/>
              <a:cxnLst/>
              <a:rect r="r" b="b" t="t" l="l"/>
              <a:pathLst>
                <a:path h="2225204" w="4231176">
                  <a:moveTo>
                    <a:pt x="0" y="0"/>
                  </a:moveTo>
                  <a:lnTo>
                    <a:pt x="4231176" y="0"/>
                  </a:lnTo>
                  <a:lnTo>
                    <a:pt x="4231176" y="2225204"/>
                  </a:lnTo>
                  <a:lnTo>
                    <a:pt x="0" y="2225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417" r="-185684" b="-425805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94468" y="225585"/>
              <a:ext cx="4036708" cy="1815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8"/>
                </a:lnSpc>
              </a:pPr>
              <a:r>
                <a:rPr lang="en-US" sz="2598" b="true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10: </a:t>
              </a:r>
            </a:p>
            <a:p>
              <a:pPr algn="l">
                <a:lnSpc>
                  <a:spcPts val="2598"/>
                </a:lnSpc>
                <a:spcBef>
                  <a:spcPct val="0"/>
                </a:spcBef>
              </a:pPr>
              <a:r>
                <a:rPr lang="en-US" sz="2598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Memaksimumkan Keberhasilan Murid Bagi Setiap Ringgit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6925784"/>
            <a:ext cx="2138328" cy="139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3"/>
              </a:lnSpc>
            </a:pPr>
            <a:r>
              <a:rPr lang="en-US" sz="3623" b="true">
                <a:solidFill>
                  <a:srgbClr val="FF00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 pelajar</a:t>
            </a:r>
          </a:p>
          <a:p>
            <a:pPr algn="r">
              <a:lnSpc>
                <a:spcPts val="3623"/>
              </a:lnSpc>
            </a:pPr>
            <a:r>
              <a:rPr lang="en-US" sz="362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(SP015)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71441" y="2445187"/>
            <a:ext cx="2793249" cy="1846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4831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52 pelajar</a:t>
            </a:r>
          </a:p>
          <a:p>
            <a:pPr algn="l">
              <a:lnSpc>
                <a:spcPts val="4831"/>
              </a:lnSpc>
            </a:pPr>
            <a:r>
              <a:rPr lang="en-US" sz="4831" b="true">
                <a:solidFill>
                  <a:srgbClr val="FEFD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(SP025)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9633" y="8260019"/>
            <a:ext cx="1352207" cy="61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7"/>
              </a:lnSpc>
            </a:pPr>
            <a:r>
              <a:rPr lang="en-US" sz="3619" b="true">
                <a:solidFill>
                  <a:srgbClr val="FEFD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36.8%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30233" y="4211096"/>
            <a:ext cx="1794991" cy="82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9"/>
              </a:lnSpc>
            </a:pPr>
            <a:r>
              <a:rPr lang="en-US" sz="4835" b="true">
                <a:solidFill>
                  <a:srgbClr val="FEFD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91.2%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497760" y="5650156"/>
            <a:ext cx="2669268" cy="1088780"/>
          </a:xfrm>
          <a:custGeom>
            <a:avLst/>
            <a:gdLst/>
            <a:ahLst/>
            <a:cxnLst/>
            <a:rect r="r" b="b" t="t" l="l"/>
            <a:pathLst>
              <a:path h="1088780" w="2669268">
                <a:moveTo>
                  <a:pt x="0" y="0"/>
                </a:moveTo>
                <a:lnTo>
                  <a:pt x="2669268" y="0"/>
                </a:lnTo>
                <a:lnTo>
                  <a:pt x="2669268" y="1088780"/>
                </a:lnTo>
                <a:lnTo>
                  <a:pt x="0" y="1088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167028" y="8326694"/>
            <a:ext cx="4503548" cy="1422763"/>
          </a:xfrm>
          <a:custGeom>
            <a:avLst/>
            <a:gdLst/>
            <a:ahLst/>
            <a:cxnLst/>
            <a:rect r="r" b="b" t="t" l="l"/>
            <a:pathLst>
              <a:path h="1422763" w="4503548">
                <a:moveTo>
                  <a:pt x="0" y="0"/>
                </a:moveTo>
                <a:lnTo>
                  <a:pt x="4503547" y="0"/>
                </a:lnTo>
                <a:lnTo>
                  <a:pt x="4503547" y="1422762"/>
                </a:lnTo>
                <a:lnTo>
                  <a:pt x="0" y="1422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324181" y="7170206"/>
            <a:ext cx="4503548" cy="1064271"/>
          </a:xfrm>
          <a:custGeom>
            <a:avLst/>
            <a:gdLst/>
            <a:ahLst/>
            <a:cxnLst/>
            <a:rect r="r" b="b" t="t" l="l"/>
            <a:pathLst>
              <a:path h="1064271" w="4503548">
                <a:moveTo>
                  <a:pt x="0" y="0"/>
                </a:moveTo>
                <a:lnTo>
                  <a:pt x="4503548" y="0"/>
                </a:lnTo>
                <a:lnTo>
                  <a:pt x="4503548" y="1064271"/>
                </a:lnTo>
                <a:lnTo>
                  <a:pt x="0" y="1064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104791" y="8234477"/>
            <a:ext cx="4316382" cy="1607196"/>
          </a:xfrm>
          <a:custGeom>
            <a:avLst/>
            <a:gdLst/>
            <a:ahLst/>
            <a:cxnLst/>
            <a:rect r="r" b="b" t="t" l="l"/>
            <a:pathLst>
              <a:path h="1607196" w="4316382">
                <a:moveTo>
                  <a:pt x="0" y="0"/>
                </a:moveTo>
                <a:lnTo>
                  <a:pt x="4316382" y="0"/>
                </a:lnTo>
                <a:lnTo>
                  <a:pt x="4316382" y="1607196"/>
                </a:lnTo>
                <a:lnTo>
                  <a:pt x="0" y="1607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30653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447553" y="7080231"/>
            <a:ext cx="4363388" cy="1462919"/>
          </a:xfrm>
          <a:custGeom>
            <a:avLst/>
            <a:gdLst/>
            <a:ahLst/>
            <a:cxnLst/>
            <a:rect r="r" b="b" t="t" l="l"/>
            <a:pathLst>
              <a:path h="1462919" w="4363388">
                <a:moveTo>
                  <a:pt x="0" y="0"/>
                </a:moveTo>
                <a:lnTo>
                  <a:pt x="4363388" y="0"/>
                </a:lnTo>
                <a:lnTo>
                  <a:pt x="4363388" y="1462919"/>
                </a:lnTo>
                <a:lnTo>
                  <a:pt x="0" y="14629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49122" y="3838982"/>
            <a:ext cx="3511763" cy="1651053"/>
          </a:xfrm>
          <a:custGeom>
            <a:avLst/>
            <a:gdLst/>
            <a:ahLst/>
            <a:cxnLst/>
            <a:rect r="r" b="b" t="t" l="l"/>
            <a:pathLst>
              <a:path h="1651053" w="3511763">
                <a:moveTo>
                  <a:pt x="0" y="0"/>
                </a:moveTo>
                <a:lnTo>
                  <a:pt x="3511763" y="0"/>
                </a:lnTo>
                <a:lnTo>
                  <a:pt x="3511763" y="1651053"/>
                </a:lnTo>
                <a:lnTo>
                  <a:pt x="0" y="1651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167028" y="4446184"/>
            <a:ext cx="3482527" cy="2407944"/>
          </a:xfrm>
          <a:custGeom>
            <a:avLst/>
            <a:gdLst/>
            <a:ahLst/>
            <a:cxnLst/>
            <a:rect r="r" b="b" t="t" l="l"/>
            <a:pathLst>
              <a:path h="2407944" w="3482527">
                <a:moveTo>
                  <a:pt x="0" y="0"/>
                </a:moveTo>
                <a:lnTo>
                  <a:pt x="3482527" y="0"/>
                </a:lnTo>
                <a:lnTo>
                  <a:pt x="3482527" y="2407944"/>
                </a:lnTo>
                <a:lnTo>
                  <a:pt x="0" y="24079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677305" y="4564802"/>
            <a:ext cx="2419409" cy="1920406"/>
          </a:xfrm>
          <a:custGeom>
            <a:avLst/>
            <a:gdLst/>
            <a:ahLst/>
            <a:cxnLst/>
            <a:rect r="r" b="b" t="t" l="l"/>
            <a:pathLst>
              <a:path h="1920406" w="2419409">
                <a:moveTo>
                  <a:pt x="0" y="0"/>
                </a:moveTo>
                <a:lnTo>
                  <a:pt x="2419409" y="0"/>
                </a:lnTo>
                <a:lnTo>
                  <a:pt x="2419409" y="1920406"/>
                </a:lnTo>
                <a:lnTo>
                  <a:pt x="0" y="19204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815477" y="5311620"/>
            <a:ext cx="2281237" cy="50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5"/>
              </a:lnSpc>
            </a:pPr>
            <a:r>
              <a:rPr lang="en-US" sz="3865" b="true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148%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0762" y="-200025"/>
            <a:ext cx="18808762" cy="12554848"/>
          </a:xfrm>
          <a:custGeom>
            <a:avLst/>
            <a:gdLst/>
            <a:ahLst/>
            <a:cxnLst/>
            <a:rect r="r" b="b" t="t" l="l"/>
            <a:pathLst>
              <a:path h="12554848" w="18808762">
                <a:moveTo>
                  <a:pt x="0" y="0"/>
                </a:moveTo>
                <a:lnTo>
                  <a:pt x="18808762" y="0"/>
                </a:lnTo>
                <a:lnTo>
                  <a:pt x="18808762" y="12554848"/>
                </a:lnTo>
                <a:lnTo>
                  <a:pt x="0" y="12554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296111" y="1897492"/>
            <a:ext cx="3426352" cy="6589139"/>
          </a:xfrm>
          <a:custGeom>
            <a:avLst/>
            <a:gdLst/>
            <a:ahLst/>
            <a:cxnLst/>
            <a:rect r="r" b="b" t="t" l="l"/>
            <a:pathLst>
              <a:path h="6589139" w="3426352">
                <a:moveTo>
                  <a:pt x="0" y="0"/>
                </a:moveTo>
                <a:lnTo>
                  <a:pt x="3426353" y="0"/>
                </a:lnTo>
                <a:lnTo>
                  <a:pt x="3426353" y="6589139"/>
                </a:lnTo>
                <a:lnTo>
                  <a:pt x="0" y="6589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4372" y="4586519"/>
            <a:ext cx="783008" cy="839824"/>
          </a:xfrm>
          <a:custGeom>
            <a:avLst/>
            <a:gdLst/>
            <a:ahLst/>
            <a:cxnLst/>
            <a:rect r="r" b="b" t="t" l="l"/>
            <a:pathLst>
              <a:path h="839824" w="783008">
                <a:moveTo>
                  <a:pt x="0" y="0"/>
                </a:moveTo>
                <a:lnTo>
                  <a:pt x="783008" y="0"/>
                </a:lnTo>
                <a:lnTo>
                  <a:pt x="783008" y="839825"/>
                </a:lnTo>
                <a:lnTo>
                  <a:pt x="0" y="839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63767" y="2077490"/>
            <a:ext cx="2983066" cy="29830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53836" t="-14747" r="-23315" b="-3325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332583" y="2177966"/>
            <a:ext cx="5931069" cy="2965534"/>
          </a:xfrm>
          <a:custGeom>
            <a:avLst/>
            <a:gdLst/>
            <a:ahLst/>
            <a:cxnLst/>
            <a:rect r="r" b="b" t="t" l="l"/>
            <a:pathLst>
              <a:path h="2965534" w="5931069">
                <a:moveTo>
                  <a:pt x="0" y="0"/>
                </a:moveTo>
                <a:lnTo>
                  <a:pt x="5931069" y="0"/>
                </a:lnTo>
                <a:lnTo>
                  <a:pt x="5931069" y="2965534"/>
                </a:lnTo>
                <a:lnTo>
                  <a:pt x="0" y="29655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47252" y="7044575"/>
            <a:ext cx="4936367" cy="2826070"/>
          </a:xfrm>
          <a:custGeom>
            <a:avLst/>
            <a:gdLst/>
            <a:ahLst/>
            <a:cxnLst/>
            <a:rect r="r" b="b" t="t" l="l"/>
            <a:pathLst>
              <a:path h="2826070" w="4936367">
                <a:moveTo>
                  <a:pt x="0" y="0"/>
                </a:moveTo>
                <a:lnTo>
                  <a:pt x="4936367" y="0"/>
                </a:lnTo>
                <a:lnTo>
                  <a:pt x="4936367" y="2826070"/>
                </a:lnTo>
                <a:lnTo>
                  <a:pt x="0" y="28260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5426344"/>
            <a:ext cx="4943955" cy="2813573"/>
          </a:xfrm>
          <a:custGeom>
            <a:avLst/>
            <a:gdLst/>
            <a:ahLst/>
            <a:cxnLst/>
            <a:rect r="r" b="b" t="t" l="l"/>
            <a:pathLst>
              <a:path h="2813573" w="4943955">
                <a:moveTo>
                  <a:pt x="0" y="0"/>
                </a:moveTo>
                <a:lnTo>
                  <a:pt x="4943955" y="0"/>
                </a:lnTo>
                <a:lnTo>
                  <a:pt x="4943955" y="2813573"/>
                </a:lnTo>
                <a:lnTo>
                  <a:pt x="0" y="2813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45130" y="5340358"/>
            <a:ext cx="3058172" cy="4398060"/>
          </a:xfrm>
          <a:custGeom>
            <a:avLst/>
            <a:gdLst/>
            <a:ahLst/>
            <a:cxnLst/>
            <a:rect r="r" b="b" t="t" l="l"/>
            <a:pathLst>
              <a:path h="4398060" w="3058172">
                <a:moveTo>
                  <a:pt x="0" y="0"/>
                </a:moveTo>
                <a:lnTo>
                  <a:pt x="3058172" y="0"/>
                </a:lnTo>
                <a:lnTo>
                  <a:pt x="3058172" y="4398060"/>
                </a:lnTo>
                <a:lnTo>
                  <a:pt x="0" y="4398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98117" y="5383351"/>
            <a:ext cx="3117961" cy="4312074"/>
          </a:xfrm>
          <a:custGeom>
            <a:avLst/>
            <a:gdLst/>
            <a:ahLst/>
            <a:cxnLst/>
            <a:rect r="r" b="b" t="t" l="l"/>
            <a:pathLst>
              <a:path h="4312074" w="3117961">
                <a:moveTo>
                  <a:pt x="0" y="0"/>
                </a:moveTo>
                <a:lnTo>
                  <a:pt x="3117962" y="0"/>
                </a:lnTo>
                <a:lnTo>
                  <a:pt x="3117962" y="4312074"/>
                </a:lnTo>
                <a:lnTo>
                  <a:pt x="0" y="43120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94372" y="3885727"/>
            <a:ext cx="2454979" cy="80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21"/>
              </a:lnSpc>
            </a:pPr>
            <a:r>
              <a:rPr lang="en-US" b="true" sz="4658" i="true" spc="-163">
                <a:solidFill>
                  <a:srgbClr val="F4510E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Sarjana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7010" y="4384851"/>
            <a:ext cx="2627249" cy="80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21"/>
              </a:lnSpc>
            </a:pPr>
            <a:r>
              <a:rPr lang="en-US" b="true" sz="4658" i="true" spc="-163">
                <a:solidFill>
                  <a:srgbClr val="88D499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Holistik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3832" y="1342548"/>
            <a:ext cx="1563052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3:  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Meningkatkan tahap profesionalisme bidang kepakaran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4372" y="2120816"/>
            <a:ext cx="2840591" cy="59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4"/>
              </a:lnSpc>
            </a:pPr>
            <a:r>
              <a:rPr lang="en-US" sz="3560" b="true">
                <a:solidFill>
                  <a:srgbClr val="CEFD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KIK &amp; Inovasi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4372" y="2667288"/>
            <a:ext cx="2840591" cy="1161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5"/>
              </a:lnSpc>
            </a:pPr>
            <a:r>
              <a:rPr lang="en-US" b="true" sz="2225" i="true">
                <a:solidFill>
                  <a:srgbClr val="CDFBD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Lesson Crafter</a:t>
            </a:r>
          </a:p>
          <a:p>
            <a:pPr algn="just">
              <a:lnSpc>
                <a:spcPts val="3115"/>
              </a:lnSpc>
            </a:pPr>
            <a:r>
              <a:rPr lang="en-US" b="true" sz="2225" i="true">
                <a:solidFill>
                  <a:srgbClr val="CDFBD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Test Scheduler</a:t>
            </a:r>
          </a:p>
          <a:p>
            <a:pPr algn="just">
              <a:lnSpc>
                <a:spcPts val="3115"/>
              </a:lnSpc>
            </a:pPr>
            <a:r>
              <a:rPr lang="en-US" b="true" sz="2225" i="true">
                <a:solidFill>
                  <a:srgbClr val="CDFBD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Matrix Metric Match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49351" y="5581626"/>
            <a:ext cx="3479699" cy="59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3560" b="true">
                <a:solidFill>
                  <a:srgbClr val="FDD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Kajian Tindakan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49351" y="6159184"/>
            <a:ext cx="3479699" cy="77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b="true" sz="2225" i="true">
                <a:solidFill>
                  <a:srgbClr val="FCD864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AI-Powered Tutoring for Conceptual Clarity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95061" y="3511873"/>
            <a:ext cx="3703945" cy="59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</a:pPr>
            <a:r>
              <a:rPr lang="en-US" sz="3560" b="true">
                <a:solidFill>
                  <a:srgbClr val="F969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Sumbangan Luar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95061" y="4097910"/>
            <a:ext cx="3703945" cy="155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225" i="true" b="true">
                <a:solidFill>
                  <a:srgbClr val="FA66C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Bengkel Discord IPGKBL</a:t>
            </a:r>
          </a:p>
          <a:p>
            <a:pPr algn="l">
              <a:lnSpc>
                <a:spcPts val="3115"/>
              </a:lnSpc>
            </a:pPr>
            <a:r>
              <a:rPr lang="en-US" sz="2225" i="true" b="true">
                <a:solidFill>
                  <a:srgbClr val="FA66C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Sinergi Inkubator STEM SMTS</a:t>
            </a:r>
          </a:p>
          <a:p>
            <a:pPr algn="l">
              <a:lnSpc>
                <a:spcPts val="3115"/>
              </a:lnSpc>
            </a:pPr>
            <a:r>
              <a:rPr lang="en-US" sz="2225" i="true" b="true">
                <a:solidFill>
                  <a:srgbClr val="FA66C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Easy Math &amp; Science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71236" y="2570294"/>
            <a:ext cx="3703945" cy="59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3560" b="true">
                <a:solidFill>
                  <a:srgbClr val="98B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71236" y="3121251"/>
            <a:ext cx="3703945" cy="381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225" i="true" b="true">
                <a:solidFill>
                  <a:srgbClr val="98BCF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Foundations &amp; Frictions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4372" y="5682884"/>
            <a:ext cx="3128092" cy="9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8"/>
              </a:lnSpc>
            </a:pPr>
            <a:r>
              <a:rPr lang="en-US" sz="2670" b="true">
                <a:solidFill>
                  <a:srgbClr val="FF00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Kurikulum &amp; Pentaksiran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94372" y="6574132"/>
            <a:ext cx="3128092" cy="155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225" i="true" b="true">
                <a:solidFill>
                  <a:srgbClr val="FF001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Pemeriksa Skrip Jawapan Peperiksaan</a:t>
            </a:r>
          </a:p>
          <a:p>
            <a:pPr algn="l">
              <a:lnSpc>
                <a:spcPts val="3115"/>
              </a:lnSpc>
            </a:pPr>
            <a:r>
              <a:rPr lang="en-US" b="true" sz="2225" i="true">
                <a:solidFill>
                  <a:srgbClr val="FF001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Penggubal Modul Amali 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22446" y="8334759"/>
            <a:ext cx="2812517" cy="1479122"/>
            <a:chOff x="0" y="0"/>
            <a:chExt cx="3750023" cy="19721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750023" cy="1972162"/>
            </a:xfrm>
            <a:custGeom>
              <a:avLst/>
              <a:gdLst/>
              <a:ahLst/>
              <a:cxnLst/>
              <a:rect r="r" b="b" t="t" l="l"/>
              <a:pathLst>
                <a:path h="1972162" w="3750023">
                  <a:moveTo>
                    <a:pt x="0" y="0"/>
                  </a:moveTo>
                  <a:lnTo>
                    <a:pt x="3750023" y="0"/>
                  </a:lnTo>
                  <a:lnTo>
                    <a:pt x="3750023" y="1972162"/>
                  </a:lnTo>
                  <a:lnTo>
                    <a:pt x="0" y="1972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17417" r="-185684" b="-425805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72354" y="190408"/>
              <a:ext cx="3577669" cy="161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02"/>
                </a:lnSpc>
              </a:pPr>
              <a:r>
                <a:rPr lang="en-US" sz="2302" b="true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4:</a:t>
              </a:r>
            </a:p>
            <a:p>
              <a:pPr algn="l">
                <a:lnSpc>
                  <a:spcPts val="2302"/>
                </a:lnSpc>
                <a:spcBef>
                  <a:spcPct val="0"/>
                </a:spcBef>
              </a:pPr>
              <a:r>
                <a:rPr lang="en-US" sz="230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Transformasi keguruan sebagai pfofesion pilihan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233701" y="8104459"/>
            <a:ext cx="2854254" cy="1766186"/>
            <a:chOff x="0" y="0"/>
            <a:chExt cx="3805672" cy="235491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805672" cy="2354915"/>
            </a:xfrm>
            <a:custGeom>
              <a:avLst/>
              <a:gdLst/>
              <a:ahLst/>
              <a:cxnLst/>
              <a:rect r="r" b="b" t="t" l="l"/>
              <a:pathLst>
                <a:path h="2354915" w="3805672">
                  <a:moveTo>
                    <a:pt x="0" y="0"/>
                  </a:moveTo>
                  <a:lnTo>
                    <a:pt x="3805672" y="0"/>
                  </a:lnTo>
                  <a:lnTo>
                    <a:pt x="3805672" y="2354915"/>
                  </a:lnTo>
                  <a:lnTo>
                    <a:pt x="0" y="235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7298" r="-185684" b="-354384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174911" y="190408"/>
              <a:ext cx="3630761" cy="2001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04"/>
                </a:lnSpc>
                <a:spcBef>
                  <a:spcPct val="0"/>
                </a:spcBef>
              </a:pPr>
              <a:r>
                <a:rPr lang="en-US" b="true" sz="2304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7:</a:t>
              </a:r>
            </a:p>
            <a:p>
              <a:pPr algn="l">
                <a:lnSpc>
                  <a:spcPts val="2304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Memanfaatkan ICT bagi meningkatkan kualiti pembelajaran di Malaysia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0762" y="-200025"/>
            <a:ext cx="18808762" cy="12554848"/>
          </a:xfrm>
          <a:custGeom>
            <a:avLst/>
            <a:gdLst/>
            <a:ahLst/>
            <a:cxnLst/>
            <a:rect r="r" b="b" t="t" l="l"/>
            <a:pathLst>
              <a:path h="12554848" w="18808762">
                <a:moveTo>
                  <a:pt x="0" y="0"/>
                </a:moveTo>
                <a:lnTo>
                  <a:pt x="18808762" y="0"/>
                </a:lnTo>
                <a:lnTo>
                  <a:pt x="18808762" y="12554848"/>
                </a:lnTo>
                <a:lnTo>
                  <a:pt x="0" y="12554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85752" y="2377729"/>
            <a:ext cx="1188889" cy="887209"/>
          </a:xfrm>
          <a:custGeom>
            <a:avLst/>
            <a:gdLst/>
            <a:ahLst/>
            <a:cxnLst/>
            <a:rect r="r" b="b" t="t" l="l"/>
            <a:pathLst>
              <a:path h="887209" w="1188889">
                <a:moveTo>
                  <a:pt x="0" y="0"/>
                </a:moveTo>
                <a:lnTo>
                  <a:pt x="1188889" y="0"/>
                </a:lnTo>
                <a:lnTo>
                  <a:pt x="1188889" y="887209"/>
                </a:lnTo>
                <a:lnTo>
                  <a:pt x="0" y="88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36322" y="1885473"/>
            <a:ext cx="8531741" cy="4799104"/>
          </a:xfrm>
          <a:custGeom>
            <a:avLst/>
            <a:gdLst/>
            <a:ahLst/>
            <a:cxnLst/>
            <a:rect r="r" b="b" t="t" l="l"/>
            <a:pathLst>
              <a:path h="4799104" w="8531741">
                <a:moveTo>
                  <a:pt x="0" y="0"/>
                </a:moveTo>
                <a:lnTo>
                  <a:pt x="8531742" y="0"/>
                </a:lnTo>
                <a:lnTo>
                  <a:pt x="8531742" y="4799104"/>
                </a:lnTo>
                <a:lnTo>
                  <a:pt x="0" y="4799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832" y="4670487"/>
            <a:ext cx="8531741" cy="4799104"/>
          </a:xfrm>
          <a:custGeom>
            <a:avLst/>
            <a:gdLst/>
            <a:ahLst/>
            <a:cxnLst/>
            <a:rect r="r" b="b" t="t" l="l"/>
            <a:pathLst>
              <a:path h="4799104" w="8531741">
                <a:moveTo>
                  <a:pt x="0" y="0"/>
                </a:moveTo>
                <a:lnTo>
                  <a:pt x="8531742" y="0"/>
                </a:lnTo>
                <a:lnTo>
                  <a:pt x="8531742" y="4799105"/>
                </a:lnTo>
                <a:lnTo>
                  <a:pt x="0" y="479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08619" y="7141777"/>
            <a:ext cx="8187149" cy="1801173"/>
          </a:xfrm>
          <a:custGeom>
            <a:avLst/>
            <a:gdLst/>
            <a:ahLst/>
            <a:cxnLst/>
            <a:rect r="r" b="b" t="t" l="l"/>
            <a:pathLst>
              <a:path h="1801173" w="8187149">
                <a:moveTo>
                  <a:pt x="0" y="0"/>
                </a:moveTo>
                <a:lnTo>
                  <a:pt x="8187148" y="0"/>
                </a:lnTo>
                <a:lnTo>
                  <a:pt x="8187148" y="1801173"/>
                </a:lnTo>
                <a:lnTo>
                  <a:pt x="0" y="1801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3832" y="2486702"/>
            <a:ext cx="2884417" cy="1641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1"/>
              </a:lnSpc>
            </a:pPr>
            <a:r>
              <a:rPr lang="en-US" b="true" sz="4701" i="true" spc="-164">
                <a:solidFill>
                  <a:srgbClr val="FCE02E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Guru Inovatif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3832" y="1342548"/>
            <a:ext cx="1563052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3:  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Meningkatkan tahap profesionalisme bidang kepakaran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74641" y="2032559"/>
            <a:ext cx="5841864" cy="149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3"/>
              </a:lnSpc>
            </a:pPr>
            <a:r>
              <a:rPr lang="en-US" b="true" sz="4231" i="true" spc="-148">
                <a:solidFill>
                  <a:srgbClr val="FCE02E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Alat Sokongan </a:t>
            </a:r>
          </a:p>
          <a:p>
            <a:pPr algn="ctr">
              <a:lnSpc>
                <a:spcPts val="5923"/>
              </a:lnSpc>
            </a:pPr>
            <a:r>
              <a:rPr lang="en-US" b="true" sz="4231" i="true" spc="-148">
                <a:solidFill>
                  <a:srgbClr val="FCE02E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Pembelajaran Kendiri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54390" y="4954621"/>
            <a:ext cx="6549264" cy="77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4500" i="true" spc="-157">
                <a:solidFill>
                  <a:srgbClr val="FEFDEF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Experiment Simulator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4713" y="2883337"/>
            <a:ext cx="3396541" cy="1255652"/>
            <a:chOff x="0" y="0"/>
            <a:chExt cx="4528721" cy="16742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28721" cy="693481"/>
            </a:xfrm>
            <a:custGeom>
              <a:avLst/>
              <a:gdLst/>
              <a:ahLst/>
              <a:cxnLst/>
              <a:rect r="r" b="b" t="t" l="l"/>
              <a:pathLst>
                <a:path h="693481" w="4528721">
                  <a:moveTo>
                    <a:pt x="0" y="0"/>
                  </a:moveTo>
                  <a:lnTo>
                    <a:pt x="4528721" y="0"/>
                  </a:lnTo>
                  <a:lnTo>
                    <a:pt x="4528721" y="693481"/>
                  </a:lnTo>
                  <a:lnTo>
                    <a:pt x="0" y="693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0734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12405"/>
              <a:ext cx="4528721" cy="661797"/>
            </a:xfrm>
            <a:custGeom>
              <a:avLst/>
              <a:gdLst/>
              <a:ahLst/>
              <a:cxnLst/>
              <a:rect r="r" b="b" t="t" l="l"/>
              <a:pathLst>
                <a:path h="661797" w="4528721">
                  <a:moveTo>
                    <a:pt x="0" y="0"/>
                  </a:moveTo>
                  <a:lnTo>
                    <a:pt x="4528721" y="0"/>
                  </a:lnTo>
                  <a:lnTo>
                    <a:pt x="4528721" y="661797"/>
                  </a:lnTo>
                  <a:lnTo>
                    <a:pt x="0" y="661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7267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88633" y="458480"/>
              <a:ext cx="3351455" cy="511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7"/>
                </a:lnSpc>
              </a:pPr>
              <a:r>
                <a:rPr lang="en-US" b="true" sz="2586" spc="-77">
                  <a:solidFill>
                    <a:srgbClr val="FDD742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Inovasi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88633" y="885255"/>
              <a:ext cx="3351455" cy="458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7"/>
                </a:lnSpc>
              </a:pPr>
              <a:r>
                <a:rPr lang="en-US" sz="2586" spc="-77" b="true">
                  <a:solidFill>
                    <a:srgbClr val="88D499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Merentas Jabatan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-10800000">
            <a:off x="1006188" y="3945413"/>
            <a:ext cx="1258444" cy="1184734"/>
          </a:xfrm>
          <a:custGeom>
            <a:avLst/>
            <a:gdLst/>
            <a:ahLst/>
            <a:cxnLst/>
            <a:rect r="r" b="b" t="t" l="l"/>
            <a:pathLst>
              <a:path h="1184734" w="1258444">
                <a:moveTo>
                  <a:pt x="1258444" y="0"/>
                </a:moveTo>
                <a:lnTo>
                  <a:pt x="0" y="0"/>
                </a:lnTo>
                <a:lnTo>
                  <a:pt x="0" y="1184735"/>
                </a:lnTo>
                <a:lnTo>
                  <a:pt x="1258444" y="1184735"/>
                </a:lnTo>
                <a:lnTo>
                  <a:pt x="1258444" y="0"/>
                </a:lnTo>
                <a:close/>
              </a:path>
            </a:pathLst>
          </a:custGeom>
          <a:blipFill>
            <a:blip r:embed="rId4"/>
            <a:stretch>
              <a:fillRect l="0" t="0" r="-268706" b="-10855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69368" y="3349665"/>
            <a:ext cx="929464" cy="322997"/>
          </a:xfrm>
          <a:custGeom>
            <a:avLst/>
            <a:gdLst/>
            <a:ahLst/>
            <a:cxnLst/>
            <a:rect r="r" b="b" t="t" l="l"/>
            <a:pathLst>
              <a:path h="322997" w="929464">
                <a:moveTo>
                  <a:pt x="0" y="0"/>
                </a:moveTo>
                <a:lnTo>
                  <a:pt x="929463" y="0"/>
                </a:lnTo>
                <a:lnTo>
                  <a:pt x="929463" y="322996"/>
                </a:lnTo>
                <a:lnTo>
                  <a:pt x="0" y="322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7508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4713" y="5709089"/>
            <a:ext cx="3396541" cy="520111"/>
          </a:xfrm>
          <a:custGeom>
            <a:avLst/>
            <a:gdLst/>
            <a:ahLst/>
            <a:cxnLst/>
            <a:rect r="r" b="b" t="t" l="l"/>
            <a:pathLst>
              <a:path h="520111" w="3396541">
                <a:moveTo>
                  <a:pt x="0" y="0"/>
                </a:moveTo>
                <a:lnTo>
                  <a:pt x="3396541" y="0"/>
                </a:lnTo>
                <a:lnTo>
                  <a:pt x="3396541" y="520111"/>
                </a:lnTo>
                <a:lnTo>
                  <a:pt x="0" y="520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734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64713" y="6468393"/>
            <a:ext cx="3396541" cy="496348"/>
          </a:xfrm>
          <a:custGeom>
            <a:avLst/>
            <a:gdLst/>
            <a:ahLst/>
            <a:cxnLst/>
            <a:rect r="r" b="b" t="t" l="l"/>
            <a:pathLst>
              <a:path h="496348" w="3396541">
                <a:moveTo>
                  <a:pt x="0" y="0"/>
                </a:moveTo>
                <a:lnTo>
                  <a:pt x="3396541" y="0"/>
                </a:lnTo>
                <a:lnTo>
                  <a:pt x="3396541" y="496348"/>
                </a:lnTo>
                <a:lnTo>
                  <a:pt x="0" y="496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7267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10800000">
            <a:off x="1006188" y="6785887"/>
            <a:ext cx="1064343" cy="774733"/>
          </a:xfrm>
          <a:custGeom>
            <a:avLst/>
            <a:gdLst/>
            <a:ahLst/>
            <a:cxnLst/>
            <a:rect r="r" b="b" t="t" l="l"/>
            <a:pathLst>
              <a:path h="774733" w="1064343">
                <a:moveTo>
                  <a:pt x="1064342" y="0"/>
                </a:moveTo>
                <a:lnTo>
                  <a:pt x="0" y="0"/>
                </a:lnTo>
                <a:lnTo>
                  <a:pt x="0" y="774734"/>
                </a:lnTo>
                <a:lnTo>
                  <a:pt x="1064342" y="774734"/>
                </a:lnTo>
                <a:lnTo>
                  <a:pt x="1064342" y="0"/>
                </a:lnTo>
                <a:close/>
              </a:path>
            </a:pathLst>
          </a:custGeom>
          <a:blipFill>
            <a:blip r:embed="rId4"/>
            <a:stretch>
              <a:fillRect l="0" t="0" r="-335946" b="-21891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69368" y="6164150"/>
            <a:ext cx="929464" cy="322997"/>
          </a:xfrm>
          <a:custGeom>
            <a:avLst/>
            <a:gdLst/>
            <a:ahLst/>
            <a:cxnLst/>
            <a:rect r="r" b="b" t="t" l="l"/>
            <a:pathLst>
              <a:path h="322997" w="929464">
                <a:moveTo>
                  <a:pt x="0" y="0"/>
                </a:moveTo>
                <a:lnTo>
                  <a:pt x="929463" y="0"/>
                </a:lnTo>
                <a:lnTo>
                  <a:pt x="929463" y="322997"/>
                </a:lnTo>
                <a:lnTo>
                  <a:pt x="0" y="322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7508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92266" y="2892664"/>
            <a:ext cx="10594828" cy="4318126"/>
          </a:xfrm>
          <a:custGeom>
            <a:avLst/>
            <a:gdLst/>
            <a:ahLst/>
            <a:cxnLst/>
            <a:rect r="r" b="b" t="t" l="l"/>
            <a:pathLst>
              <a:path h="4318126" w="10594828">
                <a:moveTo>
                  <a:pt x="0" y="0"/>
                </a:moveTo>
                <a:lnTo>
                  <a:pt x="10594827" y="0"/>
                </a:lnTo>
                <a:lnTo>
                  <a:pt x="10594827" y="4318127"/>
                </a:lnTo>
                <a:lnTo>
                  <a:pt x="0" y="4318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25" r="0" b="-252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06987"/>
            <a:ext cx="1563052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4:  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Menggalakkan inovasi dalam kalangan murid/ pelajar/ peserta dan rakan sekerja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81954" y="3393256"/>
            <a:ext cx="3672203" cy="35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3060">
                <a:solidFill>
                  <a:srgbClr val="FF19CF"/>
                </a:solidFill>
                <a:latin typeface="PT Serif"/>
                <a:ea typeface="PT Serif"/>
                <a:cs typeface="PT Serif"/>
                <a:sym typeface="PT Serif"/>
              </a:rPr>
              <a:t>Lesson Crafter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04819" y="4780034"/>
            <a:ext cx="3553019" cy="35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3060">
                <a:solidFill>
                  <a:srgbClr val="FDD742"/>
                </a:solidFill>
                <a:latin typeface="PT Serif"/>
                <a:ea typeface="PT Serif"/>
                <a:cs typeface="PT Serif"/>
                <a:sym typeface="PT Serif"/>
              </a:rPr>
              <a:t>Merit Matrix Match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81954" y="3731690"/>
            <a:ext cx="2362661" cy="838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Bersama Unit 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Sains Komputer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64632" y="5032398"/>
            <a:ext cx="3716371" cy="40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Bersama Unit Kaunseling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6188" y="6386063"/>
            <a:ext cx="2513591" cy="37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b="true" sz="2586" spc="-77">
                <a:solidFill>
                  <a:srgbClr val="FDD742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Inovatif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6188" y="6035819"/>
            <a:ext cx="2513591" cy="32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b="true" sz="2586" spc="-77">
                <a:solidFill>
                  <a:srgbClr val="88D49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Unit Fizik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70530" y="7087549"/>
            <a:ext cx="2412806" cy="65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3060">
                <a:solidFill>
                  <a:srgbClr val="88D499"/>
                </a:solidFill>
                <a:latin typeface="PT Serif"/>
                <a:ea typeface="PT Serif"/>
                <a:cs typeface="PT Serif"/>
                <a:sym typeface="PT Serif"/>
              </a:rPr>
              <a:t>Coursework Analyzer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98831" y="6225984"/>
            <a:ext cx="2083906" cy="96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3060">
                <a:solidFill>
                  <a:srgbClr val="2BD4E2"/>
                </a:solidFill>
                <a:latin typeface="PT Serif"/>
                <a:ea typeface="PT Serif"/>
                <a:cs typeface="PT Serif"/>
                <a:sym typeface="PT Serif"/>
              </a:rPr>
              <a:t>Practical Test Scheduler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90741" y="7175760"/>
            <a:ext cx="8786022" cy="75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3"/>
              </a:lnSpc>
            </a:pPr>
            <a:r>
              <a:rPr lang="en-US" sz="449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Peranan saya?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90741" y="8035697"/>
            <a:ext cx="8786022" cy="135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42"/>
              </a:lnSpc>
              <a:spcBef>
                <a:spcPct val="0"/>
              </a:spcBef>
            </a:pPr>
            <a:r>
              <a:rPr lang="en-US" b="true" sz="2530">
                <a:solidFill>
                  <a:srgbClr val="FEFDEF"/>
                </a:solidFill>
                <a:latin typeface="Poppins Bold"/>
                <a:ea typeface="Poppins Bold"/>
                <a:cs typeface="Poppins Bold"/>
                <a:sym typeface="Poppins Bold"/>
              </a:rPr>
              <a:t>Menyokong pembangunan budaya kesarjanaan dalam kalangan warga kolej sebagai ahli pengurusan KIK dan Inovasi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564713" y="8319349"/>
            <a:ext cx="3308050" cy="1440876"/>
            <a:chOff x="0" y="0"/>
            <a:chExt cx="4410733" cy="192116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410733" cy="1921168"/>
            </a:xfrm>
            <a:custGeom>
              <a:avLst/>
              <a:gdLst/>
              <a:ahLst/>
              <a:cxnLst/>
              <a:rect r="r" b="b" t="t" l="l"/>
              <a:pathLst>
                <a:path h="1921168" w="4410733">
                  <a:moveTo>
                    <a:pt x="0" y="0"/>
                  </a:moveTo>
                  <a:lnTo>
                    <a:pt x="4410733" y="0"/>
                  </a:lnTo>
                  <a:lnTo>
                    <a:pt x="4410733" y="1921168"/>
                  </a:lnTo>
                  <a:lnTo>
                    <a:pt x="0" y="1921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1400" r="-185684" b="-524491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202720" y="185213"/>
              <a:ext cx="4208013" cy="1576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b="true" sz="2242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9:</a:t>
              </a:r>
            </a:p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Bekerjasama dengan ibu bapa, komuniti dan sektor swasta secara meluas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921135" y="8459155"/>
            <a:ext cx="3308050" cy="1161264"/>
            <a:chOff x="0" y="0"/>
            <a:chExt cx="4410733" cy="154835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410733" cy="1548352"/>
            </a:xfrm>
            <a:custGeom>
              <a:avLst/>
              <a:gdLst/>
              <a:ahLst/>
              <a:cxnLst/>
              <a:rect r="r" b="b" t="t" l="l"/>
              <a:pathLst>
                <a:path h="1548352" w="4410733">
                  <a:moveTo>
                    <a:pt x="0" y="0"/>
                  </a:moveTo>
                  <a:lnTo>
                    <a:pt x="4410733" y="0"/>
                  </a:lnTo>
                  <a:lnTo>
                    <a:pt x="4410733" y="1548352"/>
                  </a:lnTo>
                  <a:lnTo>
                    <a:pt x="0" y="1548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1000" r="-185684" b="-662819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202720" y="185213"/>
              <a:ext cx="4208013" cy="1203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b="true" sz="2242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11:</a:t>
              </a:r>
              <a:r>
                <a:rPr lang="en-US" b="true" sz="2242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 </a:t>
              </a:r>
            </a:p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e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ni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ng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katk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an 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Ketel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u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s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an dan 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k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aun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ta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bili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i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 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Aw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4476" y="-334371"/>
            <a:ext cx="19476876" cy="10955743"/>
          </a:xfrm>
          <a:custGeom>
            <a:avLst/>
            <a:gdLst/>
            <a:ahLst/>
            <a:cxnLst/>
            <a:rect r="r" b="b" t="t" l="l"/>
            <a:pathLst>
              <a:path h="10955743" w="19476876">
                <a:moveTo>
                  <a:pt x="0" y="0"/>
                </a:moveTo>
                <a:lnTo>
                  <a:pt x="19476877" y="0"/>
                </a:lnTo>
                <a:lnTo>
                  <a:pt x="19476877" y="10955742"/>
                </a:lnTo>
                <a:lnTo>
                  <a:pt x="0" y="10955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09257" y="3818136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3"/>
                </a:lnTo>
                <a:lnTo>
                  <a:pt x="0" y="105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084" y="1606987"/>
            <a:ext cx="15630525" cy="160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5: 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Merealisasikan harapan dan wawasan Pendidikan negara selaras dengan aspirasi global dan </a:t>
            </a:r>
            <a:r>
              <a:rPr lang="en-US" b="true" sz="300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aspirasi kebangsaan.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0226" y="3760986"/>
            <a:ext cx="6063632" cy="109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9"/>
              </a:lnSpc>
            </a:pPr>
            <a:r>
              <a:rPr lang="en-US" sz="32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Prakarsa Pendidikan Madani 1:  Akses Pendidikan Saksama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56652" y="3752031"/>
            <a:ext cx="6247149" cy="111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214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Pengaplikasian </a:t>
            </a:r>
            <a:r>
              <a:rPr lang="en-US" sz="3214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Differentiated Learning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609257" y="5726406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3"/>
                </a:lnTo>
                <a:lnTo>
                  <a:pt x="0" y="105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50226" y="5384984"/>
            <a:ext cx="6247149" cy="166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9"/>
              </a:lnSpc>
            </a:pPr>
            <a:r>
              <a:rPr lang="en-US" sz="32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Prakarsa Pendidikan Madani 4:  Membina Ekosistem Pendidikan Digital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59971" y="5384984"/>
            <a:ext cx="6243830" cy="168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214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Penggunaan </a:t>
            </a:r>
            <a:r>
              <a:rPr lang="en-US" sz="3214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Discord, PhET</a:t>
            </a:r>
          </a:p>
          <a:p>
            <a:pPr algn="l">
              <a:lnSpc>
                <a:spcPts val="4499"/>
              </a:lnSpc>
            </a:pPr>
            <a:r>
              <a:rPr lang="en-US" sz="3214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dan juga pembinaan </a:t>
            </a:r>
            <a:r>
              <a:rPr lang="en-US" sz="3214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Dashboard </a:t>
            </a:r>
            <a:r>
              <a:rPr lang="en-US" sz="3214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643231" y="7918575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3"/>
                </a:lnTo>
                <a:lnTo>
                  <a:pt x="0" y="105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84199" y="7577152"/>
            <a:ext cx="6247149" cy="166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9"/>
              </a:lnSpc>
            </a:pPr>
            <a:r>
              <a:rPr lang="en-US" sz="32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Prakarsa Pendidikan Madani 5:  Ekspresi Aspirasi Malaysia MADANI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93944" y="7577152"/>
            <a:ext cx="6243830" cy="168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214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Mengatur pelajar daripada pelbagai latar belakang  secara strategik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551484" y="0"/>
            <a:ext cx="20543373" cy="10287000"/>
          </a:xfrm>
          <a:custGeom>
            <a:avLst/>
            <a:gdLst/>
            <a:ahLst/>
            <a:cxnLst/>
            <a:rect r="r" b="b" t="t" l="l"/>
            <a:pathLst>
              <a:path h="10287000" w="20543373">
                <a:moveTo>
                  <a:pt x="20543373" y="0"/>
                </a:moveTo>
                <a:lnTo>
                  <a:pt x="0" y="0"/>
                </a:lnTo>
                <a:lnTo>
                  <a:pt x="0" y="10287000"/>
                </a:lnTo>
                <a:lnTo>
                  <a:pt x="20543373" y="10287000"/>
                </a:lnTo>
                <a:lnTo>
                  <a:pt x="20543373" y="0"/>
                </a:lnTo>
                <a:close/>
              </a:path>
            </a:pathLst>
          </a:custGeom>
          <a:blipFill>
            <a:blip r:embed="rId2"/>
            <a:stretch>
              <a:fillRect l="0" t="-6166" r="0" b="-61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09257" y="3775535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3"/>
                </a:lnTo>
                <a:lnTo>
                  <a:pt x="0" y="105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09257" y="5740440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2"/>
                </a:lnTo>
                <a:lnTo>
                  <a:pt x="0" y="10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43231" y="7988502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3"/>
                </a:lnTo>
                <a:lnTo>
                  <a:pt x="0" y="105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084" y="1606987"/>
            <a:ext cx="15630525" cy="160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5: 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Merealisasikan harapan dan wawasan Pendidikan negara selaras dengan </a:t>
            </a:r>
            <a:r>
              <a:rPr lang="en-US" b="true" sz="300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aspirasi global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dan aspirasi kebangsaan.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10617" y="3697381"/>
            <a:ext cx="6204264" cy="114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04"/>
              </a:lnSpc>
            </a:pPr>
            <a:r>
              <a:rPr lang="en-US" sz="328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TIMSS Science Framework:</a:t>
            </a:r>
          </a:p>
          <a:p>
            <a:pPr algn="r">
              <a:lnSpc>
                <a:spcPts val="4604"/>
              </a:lnSpc>
            </a:pPr>
            <a:r>
              <a:rPr lang="en-US" sz="328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Practice 3: Working with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54344" y="3980854"/>
            <a:ext cx="6392037" cy="120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348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Pembinaan </a:t>
            </a:r>
            <a:r>
              <a:rPr lang="en-US" sz="3488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e-Phylab, Experiment Simulator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0617" y="5662285"/>
            <a:ext cx="6392037" cy="114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04"/>
              </a:lnSpc>
            </a:pPr>
            <a:r>
              <a:rPr lang="en-US" sz="328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PISA: Learning in the digital world (2025)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54344" y="5645479"/>
            <a:ext cx="6388640" cy="11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3473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Spreadsheet </a:t>
            </a:r>
            <a:r>
              <a:rPr lang="en-US" sz="347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untuk data analisis data Fizik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0617" y="7910348"/>
            <a:ext cx="6392037" cy="114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04"/>
              </a:lnSpc>
            </a:pPr>
            <a:r>
              <a:rPr lang="en-US" sz="328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UNESCO's ICT Competency Framework for Teachers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16893" y="7884259"/>
            <a:ext cx="6388640" cy="120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348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Pembinaan Lesson Crafter </a:t>
            </a:r>
          </a:p>
          <a:p>
            <a:pPr algn="l">
              <a:lnSpc>
                <a:spcPts val="4884"/>
              </a:lnSpc>
            </a:pPr>
            <a:r>
              <a:rPr lang="en-US" sz="348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Kursus </a:t>
            </a:r>
            <a:r>
              <a:rPr lang="en-US" sz="3488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Discord for Teachers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DAGs8o7TGyA</dc:identifier>
  <dcterms:modified xsi:type="dcterms:W3CDTF">2011-08-01T06:04:30Z</dcterms:modified>
  <cp:revision>1</cp:revision>
  <dc:title>gcpc-presentation</dc:title>
</cp:coreProperties>
</file>